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2852400"/>
  <p:notesSz cx="6858000" cy="9144000"/>
  <p:embeddedFontLst>
    <p:embeddedFont>
      <p:font typeface="Roboto Bold" charset="1" panose="02000000000000000000"/>
      <p:regular r:id="rId30"/>
    </p:embeddedFont>
    <p:embeddedFont>
      <p:font typeface="Open Sans" charset="1" panose="020B0606030504020204"/>
      <p:regular r:id="rId31"/>
    </p:embeddedFont>
    <p:embeddedFont>
      <p:font typeface="Roboto" charset="1" panose="0200000000000000000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3.svg" Type="http://schemas.openxmlformats.org/officeDocument/2006/relationships/image"/><Relationship Id="rId11" Target="../media/image54.png" Type="http://schemas.openxmlformats.org/officeDocument/2006/relationships/image"/><Relationship Id="rId12" Target="../media/image55.svg" Type="http://schemas.openxmlformats.org/officeDocument/2006/relationships/image"/><Relationship Id="rId13" Target="../media/image56.png" Type="http://schemas.openxmlformats.org/officeDocument/2006/relationships/image"/><Relationship Id="rId2" Target="../media/image45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50.png" Type="http://schemas.openxmlformats.org/officeDocument/2006/relationships/image"/><Relationship Id="rId8" Target="../media/image51.svg" Type="http://schemas.openxmlformats.org/officeDocument/2006/relationships/image"/><Relationship Id="rId9" Target="../media/image5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VAG6VLncJBk.mp4" Type="http://schemas.openxmlformats.org/officeDocument/2006/relationships/video"/><Relationship Id="rId4" Target="../media/VAG6VLncJBk.mp4" Type="http://schemas.microsoft.com/office/2007/relationships/media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svg" Type="http://schemas.openxmlformats.org/officeDocument/2006/relationships/image"/><Relationship Id="rId4" Target="../media/image61.png" Type="http://schemas.openxmlformats.org/officeDocument/2006/relationships/image"/><Relationship Id="rId5" Target="../media/image62.svg" Type="http://schemas.openxmlformats.org/officeDocument/2006/relationships/image"/><Relationship Id="rId6" Target="../media/image63.png" Type="http://schemas.openxmlformats.org/officeDocument/2006/relationships/image"/><Relationship Id="rId7" Target="../media/image6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svg" Type="http://schemas.openxmlformats.org/officeDocument/2006/relationships/image"/><Relationship Id="rId4" Target="../media/image67.png" Type="http://schemas.openxmlformats.org/officeDocument/2006/relationships/image"/><Relationship Id="rId5" Target="../media/image6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Relationship Id="rId4" Target="../media/image71.png" Type="http://schemas.openxmlformats.org/officeDocument/2006/relationships/image"/><Relationship Id="rId5" Target="../media/image7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74.png" Type="http://schemas.openxmlformats.org/officeDocument/2006/relationships/image"/><Relationship Id="rId5" Target="../media/image75.svg" Type="http://schemas.openxmlformats.org/officeDocument/2006/relationships/image"/><Relationship Id="rId6" Target="../media/image76.png" Type="http://schemas.openxmlformats.org/officeDocument/2006/relationships/image"/><Relationship Id="rId7" Target="../media/image77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svg" Type="http://schemas.openxmlformats.org/officeDocument/2006/relationships/image"/><Relationship Id="rId4" Target="../media/image80.png" Type="http://schemas.openxmlformats.org/officeDocument/2006/relationships/image"/><Relationship Id="rId5" Target="../media/image81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19621" y="1974402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481425" y="4361293"/>
            <a:ext cx="0" cy="58735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788955" y="5753715"/>
            <a:ext cx="5527257" cy="5527257"/>
          </a:xfrm>
          <a:custGeom>
            <a:avLst/>
            <a:gdLst/>
            <a:ahLst/>
            <a:cxnLst/>
            <a:rect r="r" b="b" t="t" l="l"/>
            <a:pathLst>
              <a:path h="5527257" w="5527257">
                <a:moveTo>
                  <a:pt x="0" y="0"/>
                </a:moveTo>
                <a:lnTo>
                  <a:pt x="5527257" y="0"/>
                </a:lnTo>
                <a:lnTo>
                  <a:pt x="5527257" y="5527257"/>
                </a:lnTo>
                <a:lnTo>
                  <a:pt x="0" y="5527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01352" y="2209795"/>
            <a:ext cx="5720116" cy="1268968"/>
          </a:xfrm>
          <a:custGeom>
            <a:avLst/>
            <a:gdLst/>
            <a:ahLst/>
            <a:cxnLst/>
            <a:rect r="r" b="b" t="t" l="l"/>
            <a:pathLst>
              <a:path h="1268968" w="5720116">
                <a:moveTo>
                  <a:pt x="0" y="0"/>
                </a:moveTo>
                <a:lnTo>
                  <a:pt x="5720115" y="0"/>
                </a:lnTo>
                <a:lnTo>
                  <a:pt x="5720115" y="1268967"/>
                </a:lnTo>
                <a:lnTo>
                  <a:pt x="0" y="1268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658074" y="5074265"/>
            <a:ext cx="14261762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Plataforma de Gestión Clínica Inteligente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392884"/>
            <a:ext cx="10472652" cy="205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2"/>
              </a:lnSpc>
            </a:pPr>
            <a:r>
              <a:rPr lang="en-US" sz="12015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Medinfo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1655" y="7757866"/>
            <a:ext cx="7015923" cy="2294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0"/>
              </a:lnSpc>
            </a:pPr>
          </a:p>
          <a:p>
            <a:pPr algn="l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Autores: Mauricio Guzmán – Matías Rodríguez – Rafel Díaz</a:t>
            </a:r>
          </a:p>
          <a:p>
            <a:pPr algn="l">
              <a:lnSpc>
                <a:spcPts val="2260"/>
              </a:lnSpc>
            </a:pPr>
          </a:p>
          <a:p>
            <a:pPr algn="l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Asignatura: Capstone – PTY4614</a:t>
            </a:r>
          </a:p>
          <a:p>
            <a:pPr algn="l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Profesor: Lionel Pizarro</a:t>
            </a:r>
          </a:p>
          <a:p>
            <a:pPr algn="l">
              <a:lnSpc>
                <a:spcPts val="2260"/>
              </a:lnSpc>
            </a:pPr>
          </a:p>
          <a:p>
            <a:pPr algn="l">
              <a:lnSpc>
                <a:spcPts val="226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Año: 2025</a:t>
            </a:r>
          </a:p>
          <a:p>
            <a:pPr algn="l">
              <a:lnSpc>
                <a:spcPts val="2260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97427" y="3745181"/>
            <a:ext cx="16711249" cy="5368388"/>
          </a:xfrm>
          <a:custGeom>
            <a:avLst/>
            <a:gdLst/>
            <a:ahLst/>
            <a:cxnLst/>
            <a:rect r="r" b="b" t="t" l="l"/>
            <a:pathLst>
              <a:path h="5368388" w="16711249">
                <a:moveTo>
                  <a:pt x="0" y="0"/>
                </a:moveTo>
                <a:lnTo>
                  <a:pt x="16711249" y="0"/>
                </a:lnTo>
                <a:lnTo>
                  <a:pt x="16711249" y="5368388"/>
                </a:lnTo>
                <a:lnTo>
                  <a:pt x="0" y="53683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798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0030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Cronograma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23875" y="1800225"/>
            <a:ext cx="17259300" cy="9553005"/>
            <a:chOff x="0" y="0"/>
            <a:chExt cx="4545659" cy="251601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516018"/>
            </a:xfrm>
            <a:custGeom>
              <a:avLst/>
              <a:gdLst/>
              <a:ahLst/>
              <a:cxnLst/>
              <a:rect r="r" b="b" t="t" l="l"/>
              <a:pathLst>
                <a:path h="2516018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516018"/>
                  </a:lnTo>
                  <a:lnTo>
                    <a:pt x="0" y="2516018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5731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708910"/>
            <a:ext cx="6450946" cy="4085599"/>
          </a:xfrm>
          <a:custGeom>
            <a:avLst/>
            <a:gdLst/>
            <a:ahLst/>
            <a:cxnLst/>
            <a:rect r="r" b="b" t="t" l="l"/>
            <a:pathLst>
              <a:path h="4085599" w="6450946">
                <a:moveTo>
                  <a:pt x="0" y="0"/>
                </a:moveTo>
                <a:lnTo>
                  <a:pt x="6450946" y="0"/>
                </a:lnTo>
                <a:lnTo>
                  <a:pt x="6450946" y="4085599"/>
                </a:lnTo>
                <a:lnTo>
                  <a:pt x="0" y="408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6794509"/>
            <a:ext cx="6450946" cy="2190242"/>
          </a:xfrm>
          <a:custGeom>
            <a:avLst/>
            <a:gdLst/>
            <a:ahLst/>
            <a:cxnLst/>
            <a:rect r="r" b="b" t="t" l="l"/>
            <a:pathLst>
              <a:path h="2190242" w="6450946">
                <a:moveTo>
                  <a:pt x="0" y="0"/>
                </a:moveTo>
                <a:lnTo>
                  <a:pt x="6450946" y="0"/>
                </a:lnTo>
                <a:lnTo>
                  <a:pt x="6450946" y="2190242"/>
                </a:lnTo>
                <a:lnTo>
                  <a:pt x="0" y="2190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4000" y="2314575"/>
            <a:ext cx="7393879" cy="5244159"/>
          </a:xfrm>
          <a:custGeom>
            <a:avLst/>
            <a:gdLst/>
            <a:ahLst/>
            <a:cxnLst/>
            <a:rect r="r" b="b" t="t" l="l"/>
            <a:pathLst>
              <a:path h="5244159" w="7393879">
                <a:moveTo>
                  <a:pt x="0" y="0"/>
                </a:moveTo>
                <a:lnTo>
                  <a:pt x="7393879" y="0"/>
                </a:lnTo>
                <a:lnTo>
                  <a:pt x="7393879" y="5244159"/>
                </a:lnTo>
                <a:lnTo>
                  <a:pt x="0" y="52441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9146054"/>
            <a:ext cx="6450946" cy="1844364"/>
          </a:xfrm>
          <a:custGeom>
            <a:avLst/>
            <a:gdLst/>
            <a:ahLst/>
            <a:cxnLst/>
            <a:rect r="r" b="b" t="t" l="l"/>
            <a:pathLst>
              <a:path h="1844364" w="6450946">
                <a:moveTo>
                  <a:pt x="0" y="0"/>
                </a:moveTo>
                <a:lnTo>
                  <a:pt x="6450946" y="0"/>
                </a:lnTo>
                <a:lnTo>
                  <a:pt x="6450946" y="1844364"/>
                </a:lnTo>
                <a:lnTo>
                  <a:pt x="0" y="18443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55395" y="8131258"/>
            <a:ext cx="8268903" cy="1706985"/>
          </a:xfrm>
          <a:custGeom>
            <a:avLst/>
            <a:gdLst/>
            <a:ahLst/>
            <a:cxnLst/>
            <a:rect r="r" b="b" t="t" l="l"/>
            <a:pathLst>
              <a:path h="1706985" w="8268903">
                <a:moveTo>
                  <a:pt x="0" y="0"/>
                </a:moveTo>
                <a:lnTo>
                  <a:pt x="8268903" y="0"/>
                </a:lnTo>
                <a:lnTo>
                  <a:pt x="8268903" y="1706986"/>
                </a:lnTo>
                <a:lnTo>
                  <a:pt x="0" y="17069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88595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Inversión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479084" y="8114092"/>
            <a:ext cx="2130185" cy="2031664"/>
          </a:xfrm>
          <a:custGeom>
            <a:avLst/>
            <a:gdLst/>
            <a:ahLst/>
            <a:cxnLst/>
            <a:rect r="r" b="b" t="t" l="l"/>
            <a:pathLst>
              <a:path h="2031664" w="2130185">
                <a:moveTo>
                  <a:pt x="0" y="0"/>
                </a:moveTo>
                <a:lnTo>
                  <a:pt x="2130185" y="0"/>
                </a:lnTo>
                <a:lnTo>
                  <a:pt x="2130185" y="2031664"/>
                </a:lnTo>
                <a:lnTo>
                  <a:pt x="0" y="2031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16717" y="2878809"/>
            <a:ext cx="2213588" cy="2412630"/>
          </a:xfrm>
          <a:custGeom>
            <a:avLst/>
            <a:gdLst/>
            <a:ahLst/>
            <a:cxnLst/>
            <a:rect r="r" b="b" t="t" l="l"/>
            <a:pathLst>
              <a:path h="2412630" w="2213588">
                <a:moveTo>
                  <a:pt x="0" y="0"/>
                </a:moveTo>
                <a:lnTo>
                  <a:pt x="2213588" y="0"/>
                </a:lnTo>
                <a:lnTo>
                  <a:pt x="2213588" y="2412630"/>
                </a:lnTo>
                <a:lnTo>
                  <a:pt x="0" y="241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68870" y="3263353"/>
            <a:ext cx="1854245" cy="1854245"/>
          </a:xfrm>
          <a:custGeom>
            <a:avLst/>
            <a:gdLst/>
            <a:ahLst/>
            <a:cxnLst/>
            <a:rect r="r" b="b" t="t" l="l"/>
            <a:pathLst>
              <a:path h="1854245" w="1854245">
                <a:moveTo>
                  <a:pt x="0" y="0"/>
                </a:moveTo>
                <a:lnTo>
                  <a:pt x="1854245" y="0"/>
                </a:lnTo>
                <a:lnTo>
                  <a:pt x="1854245" y="1854246"/>
                </a:lnTo>
                <a:lnTo>
                  <a:pt x="0" y="18542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811719" y="3189408"/>
            <a:ext cx="2064997" cy="1928191"/>
          </a:xfrm>
          <a:custGeom>
            <a:avLst/>
            <a:gdLst/>
            <a:ahLst/>
            <a:cxnLst/>
            <a:rect r="r" b="b" t="t" l="l"/>
            <a:pathLst>
              <a:path h="1928191" w="2064997">
                <a:moveTo>
                  <a:pt x="0" y="0"/>
                </a:moveTo>
                <a:lnTo>
                  <a:pt x="2064997" y="0"/>
                </a:lnTo>
                <a:lnTo>
                  <a:pt x="2064997" y="1928191"/>
                </a:lnTo>
                <a:lnTo>
                  <a:pt x="0" y="19281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33645" y="5744350"/>
            <a:ext cx="2181992" cy="2275872"/>
          </a:xfrm>
          <a:custGeom>
            <a:avLst/>
            <a:gdLst/>
            <a:ahLst/>
            <a:cxnLst/>
            <a:rect r="r" b="b" t="t" l="l"/>
            <a:pathLst>
              <a:path h="2275872" w="2181992">
                <a:moveTo>
                  <a:pt x="0" y="0"/>
                </a:moveTo>
                <a:lnTo>
                  <a:pt x="2181992" y="0"/>
                </a:lnTo>
                <a:lnTo>
                  <a:pt x="2181992" y="2275871"/>
                </a:lnTo>
                <a:lnTo>
                  <a:pt x="0" y="227587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362491" y="6122563"/>
            <a:ext cx="3388183" cy="3795318"/>
          </a:xfrm>
          <a:custGeom>
            <a:avLst/>
            <a:gdLst/>
            <a:ahLst/>
            <a:cxnLst/>
            <a:rect r="r" b="b" t="t" l="l"/>
            <a:pathLst>
              <a:path h="3795318" w="3388183">
                <a:moveTo>
                  <a:pt x="0" y="0"/>
                </a:moveTo>
                <a:lnTo>
                  <a:pt x="3388183" y="0"/>
                </a:lnTo>
                <a:lnTo>
                  <a:pt x="3388183" y="3795317"/>
                </a:lnTo>
                <a:lnTo>
                  <a:pt x="0" y="379531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946074"/>
            <a:ext cx="7204090" cy="7199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rontend: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Angular (Dashboard)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Ionic (App Pacientes)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React (Panel Admin)</a:t>
            </a:r>
          </a:p>
          <a:p>
            <a:pPr algn="l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Backend: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Flask REST API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Validación, seguridad, IA, mensajería</a:t>
            </a:r>
          </a:p>
          <a:p>
            <a:pPr algn="l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Base de Datos: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PostgreSQL (42 tablas)</a:t>
            </a:r>
          </a:p>
          <a:p>
            <a:pPr algn="l">
              <a:lnSpc>
                <a:spcPts val="4098"/>
              </a:lnSpc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Servicios: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Firebase FCM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Twilio WhatsApp</a:t>
            </a:r>
          </a:p>
          <a:p>
            <a:pPr algn="l" marL="632005" indent="-316003" lvl="1">
              <a:lnSpc>
                <a:spcPts val="4098"/>
              </a:lnSpc>
              <a:buFont typeface="Arial"/>
              <a:buChar char="•"/>
            </a:pPr>
            <a:r>
              <a:rPr lang="en-US" sz="2927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Gemini IA</a:t>
            </a:r>
          </a:p>
          <a:p>
            <a:pPr algn="l">
              <a:lnSpc>
                <a:spcPts val="409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514350" y="182880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Arquitectura General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042933" y="3092967"/>
            <a:ext cx="189857" cy="7451208"/>
            <a:chOff x="0" y="0"/>
            <a:chExt cx="40107" cy="15740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38340" y="0"/>
            <a:ext cx="7027208" cy="14395282"/>
            <a:chOff x="0" y="0"/>
            <a:chExt cx="1996458" cy="40897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6458" cy="4089758"/>
            </a:xfrm>
            <a:custGeom>
              <a:avLst/>
              <a:gdLst/>
              <a:ahLst/>
              <a:cxnLst/>
              <a:rect r="r" b="b" t="t" l="l"/>
              <a:pathLst>
                <a:path h="4089758" w="1996458">
                  <a:moveTo>
                    <a:pt x="0" y="0"/>
                  </a:moveTo>
                  <a:lnTo>
                    <a:pt x="1996458" y="0"/>
                  </a:lnTo>
                  <a:lnTo>
                    <a:pt x="1996458" y="4089758"/>
                  </a:lnTo>
                  <a:lnTo>
                    <a:pt x="0" y="4089758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996458" cy="4165958"/>
            </a:xfrm>
            <a:prstGeom prst="rect">
              <a:avLst/>
            </a:prstGeom>
          </p:spPr>
          <p:txBody>
            <a:bodyPr anchor="ctr" rtlCol="false" tIns="63500" lIns="63500" bIns="63500" rIns="63500"/>
            <a:lstStyle/>
            <a:p>
              <a:pPr algn="ctr">
                <a:lnSpc>
                  <a:spcPts val="437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037206" y="4552646"/>
            <a:ext cx="106794" cy="4191304"/>
            <a:chOff x="0" y="0"/>
            <a:chExt cx="40107" cy="1574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40107" cy="1593125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>
                <a:lnSpc>
                  <a:spcPts val="1102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6938167" y="642938"/>
            <a:ext cx="4627554" cy="12215812"/>
          </a:xfrm>
          <a:custGeom>
            <a:avLst/>
            <a:gdLst/>
            <a:ahLst/>
            <a:cxnLst/>
            <a:rect r="r" b="b" t="t" l="l"/>
            <a:pathLst>
              <a:path h="12215812" w="4627554">
                <a:moveTo>
                  <a:pt x="0" y="0"/>
                </a:moveTo>
                <a:lnTo>
                  <a:pt x="4627554" y="0"/>
                </a:lnTo>
                <a:lnTo>
                  <a:pt x="4627554" y="12215812"/>
                </a:lnTo>
                <a:lnTo>
                  <a:pt x="0" y="12215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0" t="0" r="-182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00752" y="179427"/>
            <a:ext cx="2807428" cy="463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2"/>
              </a:lnSpc>
              <a:spcBef>
                <a:spcPct val="0"/>
              </a:spcBef>
            </a:pPr>
            <a:r>
              <a:rPr lang="en-US" b="true" sz="3375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Casos de uso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24640" y="3013445"/>
            <a:ext cx="13850109" cy="7253995"/>
          </a:xfrm>
          <a:custGeom>
            <a:avLst/>
            <a:gdLst/>
            <a:ahLst/>
            <a:cxnLst/>
            <a:rect r="r" b="b" t="t" l="l"/>
            <a:pathLst>
              <a:path h="7253995" w="13850109">
                <a:moveTo>
                  <a:pt x="0" y="0"/>
                </a:moveTo>
                <a:lnTo>
                  <a:pt x="13850109" y="0"/>
                </a:lnTo>
                <a:lnTo>
                  <a:pt x="13850109" y="7253995"/>
                </a:lnTo>
                <a:lnTo>
                  <a:pt x="0" y="72539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4350" y="182880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Arquitectura logica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308520" y="3159165"/>
            <a:ext cx="5421357" cy="8413710"/>
            <a:chOff x="0" y="0"/>
            <a:chExt cx="7228477" cy="1121828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379090" cy="1379090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811758" y="122713"/>
              <a:ext cx="253142" cy="9934944"/>
              <a:chOff x="0" y="0"/>
              <a:chExt cx="40107" cy="1574075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0107" cy="1574075"/>
              </a:xfrm>
              <a:custGeom>
                <a:avLst/>
                <a:gdLst/>
                <a:ahLst/>
                <a:cxnLst/>
                <a:rect r="r" b="b" t="t" l="l"/>
                <a:pathLst>
                  <a:path h="1574075" w="40107">
                    <a:moveTo>
                      <a:pt x="0" y="0"/>
                    </a:moveTo>
                    <a:lnTo>
                      <a:pt x="40107" y="0"/>
                    </a:lnTo>
                    <a:lnTo>
                      <a:pt x="40107" y="1574075"/>
                    </a:lnTo>
                    <a:lnTo>
                      <a:pt x="0" y="1574075"/>
                    </a:ln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28575"/>
                <a:ext cx="40107" cy="16026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60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0" y="5098588"/>
              <a:ext cx="1379090" cy="1379090"/>
              <a:chOff x="0" y="0"/>
              <a:chExt cx="812800" cy="8128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22309" y="3389298"/>
              <a:ext cx="1379090" cy="1379090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0" y="8517168"/>
              <a:ext cx="1379090" cy="1379090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1680008"/>
              <a:ext cx="1379090" cy="1379090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grpSp>
          <p:nvGrpSpPr>
            <p:cNvPr name="Group 24" id="24"/>
            <p:cNvGrpSpPr/>
            <p:nvPr/>
          </p:nvGrpSpPr>
          <p:grpSpPr>
            <a:xfrm rot="0">
              <a:off x="0" y="6807878"/>
              <a:ext cx="1379090" cy="1379090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271FF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89064" lIns="89064" bIns="89064" rIns="89064"/>
              <a:lstStyle/>
              <a:p>
                <a:pPr algn="ctr">
                  <a:lnSpc>
                    <a:spcPts val="195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72129" y="1861284"/>
              <a:ext cx="834832" cy="1016538"/>
            </a:xfrm>
            <a:custGeom>
              <a:avLst/>
              <a:gdLst/>
              <a:ahLst/>
              <a:cxnLst/>
              <a:rect r="r" b="b" t="t" l="l"/>
              <a:pathLst>
                <a:path h="1016538" w="834832">
                  <a:moveTo>
                    <a:pt x="0" y="0"/>
                  </a:moveTo>
                  <a:lnTo>
                    <a:pt x="834832" y="0"/>
                  </a:lnTo>
                  <a:lnTo>
                    <a:pt x="834832" y="1016538"/>
                  </a:lnTo>
                  <a:lnTo>
                    <a:pt x="0" y="10165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213444" y="324733"/>
              <a:ext cx="952202" cy="729625"/>
            </a:xfrm>
            <a:custGeom>
              <a:avLst/>
              <a:gdLst/>
              <a:ahLst/>
              <a:cxnLst/>
              <a:rect r="r" b="b" t="t" l="l"/>
              <a:pathLst>
                <a:path h="729625" w="952202">
                  <a:moveTo>
                    <a:pt x="0" y="0"/>
                  </a:moveTo>
                  <a:lnTo>
                    <a:pt x="952202" y="0"/>
                  </a:lnTo>
                  <a:lnTo>
                    <a:pt x="952202" y="729625"/>
                  </a:lnTo>
                  <a:lnTo>
                    <a:pt x="0" y="7296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174075" y="3565950"/>
              <a:ext cx="1030941" cy="1025786"/>
            </a:xfrm>
            <a:custGeom>
              <a:avLst/>
              <a:gdLst/>
              <a:ahLst/>
              <a:cxnLst/>
              <a:rect r="r" b="b" t="t" l="l"/>
              <a:pathLst>
                <a:path h="1025786" w="1030941">
                  <a:moveTo>
                    <a:pt x="0" y="0"/>
                  </a:moveTo>
                  <a:lnTo>
                    <a:pt x="1030941" y="0"/>
                  </a:lnTo>
                  <a:lnTo>
                    <a:pt x="1030941" y="1025786"/>
                  </a:lnTo>
                  <a:lnTo>
                    <a:pt x="0" y="1025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281810" y="5278465"/>
              <a:ext cx="815470" cy="1019337"/>
            </a:xfrm>
            <a:custGeom>
              <a:avLst/>
              <a:gdLst/>
              <a:ahLst/>
              <a:cxnLst/>
              <a:rect r="r" b="b" t="t" l="l"/>
              <a:pathLst>
                <a:path h="1019337" w="815470">
                  <a:moveTo>
                    <a:pt x="0" y="0"/>
                  </a:moveTo>
                  <a:lnTo>
                    <a:pt x="815470" y="0"/>
                  </a:lnTo>
                  <a:lnTo>
                    <a:pt x="815470" y="1019337"/>
                  </a:lnTo>
                  <a:lnTo>
                    <a:pt x="0" y="1019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13444" y="7065738"/>
              <a:ext cx="1009791" cy="863371"/>
            </a:xfrm>
            <a:custGeom>
              <a:avLst/>
              <a:gdLst/>
              <a:ahLst/>
              <a:cxnLst/>
              <a:rect r="r" b="b" t="t" l="l"/>
              <a:pathLst>
                <a:path h="863371" w="1009791">
                  <a:moveTo>
                    <a:pt x="0" y="0"/>
                  </a:moveTo>
                  <a:lnTo>
                    <a:pt x="1009791" y="0"/>
                  </a:lnTo>
                  <a:lnTo>
                    <a:pt x="1009791" y="863371"/>
                  </a:lnTo>
                  <a:lnTo>
                    <a:pt x="0" y="8633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150005" y="8872768"/>
              <a:ext cx="1123697" cy="838559"/>
            </a:xfrm>
            <a:custGeom>
              <a:avLst/>
              <a:gdLst/>
              <a:ahLst/>
              <a:cxnLst/>
              <a:rect r="r" b="b" t="t" l="l"/>
              <a:pathLst>
                <a:path h="838559" w="1123697">
                  <a:moveTo>
                    <a:pt x="0" y="0"/>
                  </a:moveTo>
                  <a:lnTo>
                    <a:pt x="1123698" y="0"/>
                  </a:lnTo>
                  <a:lnTo>
                    <a:pt x="1123698" y="838559"/>
                  </a:lnTo>
                  <a:lnTo>
                    <a:pt x="0" y="8385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1577162" y="145997"/>
              <a:ext cx="5651315" cy="11072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Notificaciones push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Lecturas biométricas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Chat con IA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Exámenes y archivos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Citas médicas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 marL="539751" indent="-269876" lvl="1">
                <a:lnSpc>
                  <a:spcPts val="3500"/>
                </a:lnSpc>
                <a:buFont typeface="Arial"/>
                <a:buChar char="•"/>
              </a:pPr>
              <a:r>
                <a:rPr lang="en-US" b="true" sz="2500">
                  <a:solidFill>
                    <a:srgbClr val="5271FF"/>
                  </a:solidFill>
                  <a:latin typeface="Roboto Bold"/>
                  <a:ea typeface="Roboto Bold"/>
                  <a:cs typeface="Roboto Bold"/>
                  <a:sym typeface="Roboto Bold"/>
                </a:rPr>
                <a:t>Datos en tiempo real</a:t>
              </a: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  <a:p>
              <a:pPr algn="l">
                <a:lnSpc>
                  <a:spcPts val="3500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3827704" y="2991778"/>
            <a:ext cx="3621511" cy="7851514"/>
          </a:xfrm>
          <a:custGeom>
            <a:avLst/>
            <a:gdLst/>
            <a:ahLst/>
            <a:cxnLst/>
            <a:rect r="r" b="b" t="t" l="l"/>
            <a:pathLst>
              <a:path h="7851514" w="3621511">
                <a:moveTo>
                  <a:pt x="0" y="0"/>
                </a:moveTo>
                <a:lnTo>
                  <a:pt x="3621510" y="0"/>
                </a:lnTo>
                <a:lnTo>
                  <a:pt x="3621510" y="7851514"/>
                </a:lnTo>
                <a:lnTo>
                  <a:pt x="0" y="785151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254434" y="1984335"/>
            <a:ext cx="6362380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App Paciente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67226" y="3702473"/>
            <a:ext cx="6028380" cy="730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Gestión de pacientes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Alertas en tiempo real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Gráficos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Mensajes masivos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Citas del día</a:t>
            </a:r>
          </a:p>
          <a:p>
            <a:pPr algn="l">
              <a:lnSpc>
                <a:spcPts val="3875"/>
              </a:lnSpc>
            </a:pPr>
          </a:p>
          <a:p>
            <a:pPr algn="l" marL="740480" indent="-370240" lvl="1">
              <a:lnSpc>
                <a:spcPts val="3875"/>
              </a:lnSpc>
              <a:buFont typeface="Arial"/>
              <a:buChar char="•"/>
            </a:pPr>
            <a:r>
              <a:rPr lang="en-US" b="true" sz="3429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Historial clinico</a:t>
            </a: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</a:p>
          <a:p>
            <a:pPr algn="l">
              <a:lnSpc>
                <a:spcPts val="3875"/>
              </a:lnSpc>
            </a:pPr>
          </a:p>
        </p:txBody>
      </p:sp>
      <p:grpSp>
        <p:nvGrpSpPr>
          <p:cNvPr name="Group 6" id="6"/>
          <p:cNvGrpSpPr/>
          <p:nvPr/>
        </p:nvGrpSpPr>
        <p:grpSpPr>
          <a:xfrm rot="0">
            <a:off x="6404357" y="3247024"/>
            <a:ext cx="189857" cy="7451208"/>
            <a:chOff x="0" y="0"/>
            <a:chExt cx="40107" cy="15740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641286" y="2973414"/>
            <a:ext cx="714152" cy="547219"/>
          </a:xfrm>
          <a:custGeom>
            <a:avLst/>
            <a:gdLst/>
            <a:ahLst/>
            <a:cxnLst/>
            <a:rect r="r" b="b" t="t" l="l"/>
            <a:pathLst>
              <a:path h="547219" w="714152">
                <a:moveTo>
                  <a:pt x="0" y="0"/>
                </a:moveTo>
                <a:lnTo>
                  <a:pt x="714152" y="0"/>
                </a:lnTo>
                <a:lnTo>
                  <a:pt x="714152" y="547219"/>
                </a:lnTo>
                <a:lnTo>
                  <a:pt x="0" y="5472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611759" y="5404327"/>
            <a:ext cx="773206" cy="769340"/>
          </a:xfrm>
          <a:custGeom>
            <a:avLst/>
            <a:gdLst/>
            <a:ahLst/>
            <a:cxnLst/>
            <a:rect r="r" b="b" t="t" l="l"/>
            <a:pathLst>
              <a:path h="769340" w="773206">
                <a:moveTo>
                  <a:pt x="0" y="0"/>
                </a:moveTo>
                <a:lnTo>
                  <a:pt x="773206" y="0"/>
                </a:lnTo>
                <a:lnTo>
                  <a:pt x="773206" y="769340"/>
                </a:lnTo>
                <a:lnTo>
                  <a:pt x="0" y="7693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895606" y="3692948"/>
            <a:ext cx="10265869" cy="6108192"/>
          </a:xfrm>
          <a:custGeom>
            <a:avLst/>
            <a:gdLst/>
            <a:ahLst/>
            <a:cxnLst/>
            <a:rect r="r" b="b" t="t" l="l"/>
            <a:pathLst>
              <a:path h="6108192" w="10265869">
                <a:moveTo>
                  <a:pt x="0" y="0"/>
                </a:moveTo>
                <a:lnTo>
                  <a:pt x="10265869" y="0"/>
                </a:lnTo>
                <a:lnTo>
                  <a:pt x="10265869" y="6108192"/>
                </a:lnTo>
                <a:lnTo>
                  <a:pt x="0" y="61081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2047584"/>
            <a:ext cx="8225895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609"/>
              </a:lnSpc>
              <a:spcBef>
                <a:spcPct val="0"/>
              </a:spcBef>
            </a:pPr>
            <a:r>
              <a:rPr lang="en-US" b="true" sz="5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Dash</a:t>
            </a:r>
            <a:r>
              <a:rPr lang="en-US" b="true" sz="5499" strike="noStrike" u="non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board Médico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8750" y="2089547"/>
            <a:ext cx="15430500" cy="86796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912021" y="5644214"/>
            <a:ext cx="2510169" cy="2397211"/>
          </a:xfrm>
          <a:custGeom>
            <a:avLst/>
            <a:gdLst/>
            <a:ahLst/>
            <a:cxnLst/>
            <a:rect r="r" b="b" t="t" l="l"/>
            <a:pathLst>
              <a:path h="2397211" w="2510169">
                <a:moveTo>
                  <a:pt x="0" y="0"/>
                </a:moveTo>
                <a:lnTo>
                  <a:pt x="2510169" y="0"/>
                </a:lnTo>
                <a:lnTo>
                  <a:pt x="2510169" y="2397211"/>
                </a:lnTo>
                <a:lnTo>
                  <a:pt x="0" y="239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502358" y="2940379"/>
            <a:ext cx="3400013" cy="3325831"/>
          </a:xfrm>
          <a:custGeom>
            <a:avLst/>
            <a:gdLst/>
            <a:ahLst/>
            <a:cxnLst/>
            <a:rect r="r" b="b" t="t" l="l"/>
            <a:pathLst>
              <a:path h="3325831" w="3400013">
                <a:moveTo>
                  <a:pt x="0" y="0"/>
                </a:moveTo>
                <a:lnTo>
                  <a:pt x="3400013" y="0"/>
                </a:lnTo>
                <a:lnTo>
                  <a:pt x="3400013" y="3325831"/>
                </a:lnTo>
                <a:lnTo>
                  <a:pt x="0" y="33258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306974" y="3092967"/>
            <a:ext cx="189857" cy="7451208"/>
            <a:chOff x="0" y="0"/>
            <a:chExt cx="40107" cy="15740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74867" y="6842819"/>
            <a:ext cx="3054995" cy="3725604"/>
          </a:xfrm>
          <a:custGeom>
            <a:avLst/>
            <a:gdLst/>
            <a:ahLst/>
            <a:cxnLst/>
            <a:rect r="r" b="b" t="t" l="l"/>
            <a:pathLst>
              <a:path h="3725604" w="3054995">
                <a:moveTo>
                  <a:pt x="0" y="0"/>
                </a:moveTo>
                <a:lnTo>
                  <a:pt x="3054995" y="0"/>
                </a:lnTo>
                <a:lnTo>
                  <a:pt x="3054995" y="3725604"/>
                </a:lnTo>
                <a:lnTo>
                  <a:pt x="0" y="3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390775"/>
            <a:ext cx="3718064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Backend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319733"/>
            <a:ext cx="7089965" cy="4950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87 endpoints</a:t>
            </a:r>
          </a:p>
          <a:p>
            <a:pPr algn="l">
              <a:lnSpc>
                <a:spcPts val="3573"/>
              </a:lnSpc>
            </a:pPr>
          </a:p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Blueprints por módulo</a:t>
            </a:r>
          </a:p>
          <a:p>
            <a:pPr algn="l">
              <a:lnSpc>
                <a:spcPts val="3573"/>
              </a:lnSpc>
            </a:pPr>
          </a:p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JWT Auth</a:t>
            </a:r>
          </a:p>
          <a:p>
            <a:pPr algn="l">
              <a:lnSpc>
                <a:spcPts val="3573"/>
              </a:lnSpc>
            </a:pPr>
          </a:p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SQLAlchemy ORM</a:t>
            </a:r>
          </a:p>
          <a:p>
            <a:pPr algn="l">
              <a:lnSpc>
                <a:spcPts val="3573"/>
              </a:lnSpc>
            </a:pPr>
          </a:p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Alembic para migraciones</a:t>
            </a:r>
          </a:p>
          <a:p>
            <a:pPr algn="l">
              <a:lnSpc>
                <a:spcPts val="3573"/>
              </a:lnSpc>
            </a:pPr>
          </a:p>
          <a:p>
            <a:pPr algn="l" marL="551118" indent="-275559" lvl="1">
              <a:lnSpc>
                <a:spcPts val="3573"/>
              </a:lnSpc>
              <a:buFont typeface="Arial"/>
              <a:buChar char="•"/>
            </a:pPr>
            <a:r>
              <a:rPr lang="en-US" sz="255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Manejo de roles: paciente / médico / admin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521625" y="242248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534246" y="6081106"/>
            <a:ext cx="3312414" cy="4114800"/>
          </a:xfrm>
          <a:custGeom>
            <a:avLst/>
            <a:gdLst/>
            <a:ahLst/>
            <a:cxnLst/>
            <a:rect r="r" b="b" t="t" l="l"/>
            <a:pathLst>
              <a:path h="4114800" w="3312414">
                <a:moveTo>
                  <a:pt x="0" y="0"/>
                </a:moveTo>
                <a:lnTo>
                  <a:pt x="3312414" y="0"/>
                </a:lnTo>
                <a:lnTo>
                  <a:pt x="331241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90775"/>
            <a:ext cx="3718064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Seguridad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150272"/>
            <a:ext cx="5612798" cy="541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Aut</a:t>
            </a: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enticación con JWT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Roles y permisos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Tokens expirables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CORS seguro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Validación estricta de datos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HTTPS para comunicación cifrada</a:t>
            </a:r>
          </a:p>
          <a:p>
            <a:pPr algn="l">
              <a:lnSpc>
                <a:spcPts val="3581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7486633" y="2972918"/>
            <a:ext cx="189857" cy="7451208"/>
            <a:chOff x="0" y="0"/>
            <a:chExt cx="40107" cy="15740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612900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481425" y="4361293"/>
            <a:ext cx="0" cy="58735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426226" y="2773615"/>
            <a:ext cx="5435547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9"/>
              </a:lnSpc>
            </a:pPr>
            <a:r>
              <a:rPr lang="en-US" sz="41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Integrantes del equipo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56563" y="8722052"/>
            <a:ext cx="2511028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Matías Rodríguez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87643" y="8722052"/>
            <a:ext cx="2512715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Mauricio Guzmán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00542" y="8722052"/>
            <a:ext cx="1616869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Rafael Díaz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808199" y="4825497"/>
            <a:ext cx="3207756" cy="3207756"/>
            <a:chOff x="0" y="0"/>
            <a:chExt cx="4277007" cy="4277007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4277007" cy="4277007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51B8">
                      <a:alpha val="100000"/>
                    </a:srgbClr>
                  </a:gs>
                  <a:gs pos="50000">
                    <a:srgbClr val="0151B8">
                      <a:alpha val="24000"/>
                    </a:srgbClr>
                  </a:gs>
                  <a:gs pos="100000">
                    <a:srgbClr val="0151B8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2600" lIns="42600" bIns="42600" rIns="426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0">
              <a:off x="264432" y="264432"/>
              <a:ext cx="3748143" cy="3748143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62" t="0" r="-162" b="0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16" id="16"/>
          <p:cNvGrpSpPr/>
          <p:nvPr/>
        </p:nvGrpSpPr>
        <p:grpSpPr>
          <a:xfrm rot="0">
            <a:off x="7456649" y="4825497"/>
            <a:ext cx="3207756" cy="3207756"/>
            <a:chOff x="0" y="0"/>
            <a:chExt cx="4277007" cy="4277007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277007" cy="4277007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51B8">
                      <a:alpha val="100000"/>
                    </a:srgbClr>
                  </a:gs>
                  <a:gs pos="50000">
                    <a:srgbClr val="0151B8">
                      <a:alpha val="24000"/>
                    </a:srgbClr>
                  </a:gs>
                  <a:gs pos="100000">
                    <a:srgbClr val="0151B8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2600" lIns="42600" bIns="42600" rIns="426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0" id="20"/>
            <p:cNvGrpSpPr/>
            <p:nvPr/>
          </p:nvGrpSpPr>
          <p:grpSpPr>
            <a:xfrm rot="0">
              <a:off x="264432" y="264432"/>
              <a:ext cx="3748143" cy="3748143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0" t="-160" r="0" b="-160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  <p:grpSp>
        <p:nvGrpSpPr>
          <p:cNvPr name="Group 22" id="22"/>
          <p:cNvGrpSpPr/>
          <p:nvPr/>
        </p:nvGrpSpPr>
        <p:grpSpPr>
          <a:xfrm rot="0">
            <a:off x="12105099" y="4825497"/>
            <a:ext cx="3207756" cy="3207756"/>
            <a:chOff x="0" y="0"/>
            <a:chExt cx="4277007" cy="4277007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277007" cy="427700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gradFill rotWithShape="true">
                <a:gsLst>
                  <a:gs pos="0">
                    <a:srgbClr val="0151B8">
                      <a:alpha val="100000"/>
                    </a:srgbClr>
                  </a:gs>
                  <a:gs pos="50000">
                    <a:srgbClr val="0151B8">
                      <a:alpha val="24000"/>
                    </a:srgbClr>
                  </a:gs>
                  <a:gs pos="100000">
                    <a:srgbClr val="0151B8">
                      <a:alpha val="0"/>
                    </a:srgbClr>
                  </a:gs>
                </a:gsLst>
                <a:lin ang="0"/>
              </a:gra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42600" lIns="42600" bIns="42600" rIns="426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6" id="26"/>
            <p:cNvGrpSpPr/>
            <p:nvPr/>
          </p:nvGrpSpPr>
          <p:grpSpPr>
            <a:xfrm rot="0">
              <a:off x="264432" y="264432"/>
              <a:ext cx="3748143" cy="3748143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-1800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8528" y="6"/>
                    </a:moveTo>
                    <a:cubicBezTo>
                      <a:pt x="184082" y="-1170"/>
                      <a:pt x="1181" y="179827"/>
                      <a:pt x="6" y="404272"/>
                    </a:cubicBezTo>
                    <a:cubicBezTo>
                      <a:pt x="-1170" y="628718"/>
                      <a:pt x="179827" y="811619"/>
                      <a:pt x="404272" y="812794"/>
                    </a:cubicBezTo>
                    <a:cubicBezTo>
                      <a:pt x="628718" y="813970"/>
                      <a:pt x="811619" y="632973"/>
                      <a:pt x="812794" y="408528"/>
                    </a:cubicBezTo>
                    <a:cubicBezTo>
                      <a:pt x="813970" y="184082"/>
                      <a:pt x="632973" y="1181"/>
                      <a:pt x="408528" y="6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904" t="-5735" r="-30" b="-47262"/>
                </a:stretch>
              </a:blipFill>
              <a:ln w="123825" cap="sq">
                <a:solidFill>
                  <a:srgbClr val="FFFFFF"/>
                </a:solidFill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4685" y="3082792"/>
            <a:ext cx="189857" cy="7451208"/>
            <a:chOff x="0" y="0"/>
            <a:chExt cx="40107" cy="1574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489057" y="231457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655038" y="6419200"/>
            <a:ext cx="4716103" cy="4114800"/>
          </a:xfrm>
          <a:custGeom>
            <a:avLst/>
            <a:gdLst/>
            <a:ahLst/>
            <a:cxnLst/>
            <a:rect r="r" b="b" t="t" l="l"/>
            <a:pathLst>
              <a:path h="4114800" w="4716103">
                <a:moveTo>
                  <a:pt x="0" y="0"/>
                </a:moveTo>
                <a:lnTo>
                  <a:pt x="4716104" y="0"/>
                </a:lnTo>
                <a:lnTo>
                  <a:pt x="471610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390775"/>
            <a:ext cx="5088594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Base de Datos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150272"/>
            <a:ext cx="7134387" cy="5414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Postgr</a:t>
            </a: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eSQL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42 tablas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Relación 1:N para historiales, citas, archivos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Índices compuestos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Constraints y cascadas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Auditoría con logs</a:t>
            </a:r>
          </a:p>
          <a:p>
            <a:pPr algn="l">
              <a:lnSpc>
                <a:spcPts val="3581"/>
              </a:lnSpc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34685" y="3082792"/>
            <a:ext cx="189857" cy="7451208"/>
            <a:chOff x="0" y="0"/>
            <a:chExt cx="40107" cy="1574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7459504" y="1285875"/>
            <a:ext cx="3368992" cy="10287000"/>
          </a:xfrm>
          <a:custGeom>
            <a:avLst/>
            <a:gdLst/>
            <a:ahLst/>
            <a:cxnLst/>
            <a:rect r="r" b="b" t="t" l="l"/>
            <a:pathLst>
              <a:path h="10287000" w="3368992">
                <a:moveTo>
                  <a:pt x="0" y="0"/>
                </a:moveTo>
                <a:lnTo>
                  <a:pt x="3368992" y="0"/>
                </a:lnTo>
                <a:lnTo>
                  <a:pt x="336899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390775"/>
            <a:ext cx="5088594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Diagrama EDR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938102" y="3018302"/>
            <a:ext cx="189857" cy="7451208"/>
            <a:chOff x="0" y="0"/>
            <a:chExt cx="40107" cy="15740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7189450"/>
            <a:ext cx="3517405" cy="3354725"/>
          </a:xfrm>
          <a:custGeom>
            <a:avLst/>
            <a:gdLst/>
            <a:ahLst/>
            <a:cxnLst/>
            <a:rect r="r" b="b" t="t" l="l"/>
            <a:pathLst>
              <a:path h="3354725" w="3517405">
                <a:moveTo>
                  <a:pt x="0" y="0"/>
                </a:moveTo>
                <a:lnTo>
                  <a:pt x="3517405" y="0"/>
                </a:lnTo>
                <a:lnTo>
                  <a:pt x="3517405" y="3354725"/>
                </a:lnTo>
                <a:lnTo>
                  <a:pt x="0" y="3354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80580" y="5585233"/>
            <a:ext cx="2561281" cy="2575329"/>
          </a:xfrm>
          <a:custGeom>
            <a:avLst/>
            <a:gdLst/>
            <a:ahLst/>
            <a:cxnLst/>
            <a:rect r="r" b="b" t="t" l="l"/>
            <a:pathLst>
              <a:path h="2575329" w="2561281">
                <a:moveTo>
                  <a:pt x="0" y="0"/>
                </a:moveTo>
                <a:lnTo>
                  <a:pt x="2561281" y="0"/>
                </a:lnTo>
                <a:lnTo>
                  <a:pt x="2561281" y="2575329"/>
                </a:lnTo>
                <a:lnTo>
                  <a:pt x="0" y="25753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449068" y="3082792"/>
            <a:ext cx="3336192" cy="3136020"/>
          </a:xfrm>
          <a:custGeom>
            <a:avLst/>
            <a:gdLst/>
            <a:ahLst/>
            <a:cxnLst/>
            <a:rect r="r" b="b" t="t" l="l"/>
            <a:pathLst>
              <a:path h="3136020" w="3336192">
                <a:moveTo>
                  <a:pt x="0" y="0"/>
                </a:moveTo>
                <a:lnTo>
                  <a:pt x="3336191" y="0"/>
                </a:lnTo>
                <a:lnTo>
                  <a:pt x="3336191" y="3136020"/>
                </a:lnTo>
                <a:lnTo>
                  <a:pt x="0" y="313602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390775"/>
            <a:ext cx="6491371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Servicios Externos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52054" y="4150272"/>
            <a:ext cx="5692495" cy="6771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Fir</a:t>
            </a: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ebase FCM:</a:t>
            </a:r>
          </a:p>
          <a:p>
            <a:pPr algn="l">
              <a:lnSpc>
                <a:spcPts val="3581"/>
              </a:lnSpc>
            </a:pP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Notificaciones push instantáneas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Twilio WhatsApp:</a:t>
            </a:r>
          </a:p>
          <a:p>
            <a:pPr algn="l">
              <a:lnSpc>
                <a:spcPts val="3581"/>
              </a:lnSpc>
            </a:pP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Alertas críticas por WhatsApp</a:t>
            </a:r>
          </a:p>
          <a:p>
            <a:pPr algn="l">
              <a:lnSpc>
                <a:spcPts val="3581"/>
              </a:lnSpc>
            </a:pPr>
          </a:p>
          <a:p>
            <a:pPr algn="l" marL="552393" indent="-276196" lvl="1">
              <a:lnSpc>
                <a:spcPts val="3581"/>
              </a:lnSpc>
              <a:buFont typeface="Arial"/>
              <a:buChar char="•"/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Gemini IA:</a:t>
            </a:r>
          </a:p>
          <a:p>
            <a:pPr algn="l">
              <a:lnSpc>
                <a:spcPts val="3581"/>
              </a:lnSpc>
            </a:pP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Chat clínico</a:t>
            </a: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Planes alimenticios personalizados</a:t>
            </a:r>
          </a:p>
          <a:p>
            <a:pPr algn="l">
              <a:lnSpc>
                <a:spcPts val="3581"/>
              </a:lnSpc>
            </a:pPr>
            <a:r>
              <a:rPr lang="en-US" sz="2558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Respuestas médicas contextualizadas</a:t>
            </a:r>
          </a:p>
          <a:p>
            <a:pPr algn="l">
              <a:lnSpc>
                <a:spcPts val="3581"/>
              </a:lnSpc>
            </a:pPr>
          </a:p>
          <a:p>
            <a:pPr algn="l">
              <a:lnSpc>
                <a:spcPts val="3581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6172" y="190813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590624" y="5394877"/>
            <a:ext cx="4104513" cy="4114800"/>
          </a:xfrm>
          <a:custGeom>
            <a:avLst/>
            <a:gdLst/>
            <a:ahLst/>
            <a:cxnLst/>
            <a:rect r="r" b="b" t="t" l="l"/>
            <a:pathLst>
              <a:path h="4114800" w="4104513">
                <a:moveTo>
                  <a:pt x="0" y="0"/>
                </a:moveTo>
                <a:lnTo>
                  <a:pt x="4104513" y="0"/>
                </a:lnTo>
                <a:lnTo>
                  <a:pt x="410451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82415" y="6429375"/>
            <a:ext cx="5899355" cy="4114800"/>
          </a:xfrm>
          <a:custGeom>
            <a:avLst/>
            <a:gdLst/>
            <a:ahLst/>
            <a:cxnLst/>
            <a:rect r="r" b="b" t="t" l="l"/>
            <a:pathLst>
              <a:path h="4114800" w="5899355">
                <a:moveTo>
                  <a:pt x="0" y="0"/>
                </a:moveTo>
                <a:lnTo>
                  <a:pt x="5899355" y="0"/>
                </a:lnTo>
                <a:lnTo>
                  <a:pt x="589935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390775"/>
            <a:ext cx="6491371" cy="6920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141"/>
              </a:lnSpc>
              <a:spcBef>
                <a:spcPct val="0"/>
              </a:spcBef>
            </a:pPr>
            <a:r>
              <a:rPr lang="en-US" b="true" sz="504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Conclusión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9461" y="3666556"/>
            <a:ext cx="16809078" cy="1728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4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MedInfo es un sistema clínico moderno, seguro y altamente escalable, preparado para pilotaje inmediato en un CESFAM.</a:t>
            </a:r>
          </a:p>
          <a:p>
            <a:pPr algn="ctr">
              <a:lnSpc>
                <a:spcPts val="3488"/>
              </a:lnSpc>
            </a:pPr>
            <a:r>
              <a:rPr lang="en-US" sz="249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Integra IA, monitoreo, mensajería, dashboard médico y una arquitectura profesional de nivel empresarial.</a:t>
            </a:r>
          </a:p>
          <a:p>
            <a:pPr algn="ctr">
              <a:lnSpc>
                <a:spcPts val="3488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481425" y="4361293"/>
            <a:ext cx="0" cy="587352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612036" y="3706812"/>
            <a:ext cx="10472652" cy="205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2"/>
              </a:lnSpc>
            </a:pPr>
            <a:r>
              <a:rPr lang="en-US" sz="12015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Gracias por su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2036" y="5054116"/>
            <a:ext cx="10472652" cy="2059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2"/>
              </a:lnSpc>
            </a:pPr>
            <a:r>
              <a:rPr lang="en-US" sz="12015" b="true">
                <a:solidFill>
                  <a:srgbClr val="5271FF"/>
                </a:solidFill>
                <a:latin typeface="Roboto Bold"/>
                <a:ea typeface="Roboto Bold"/>
                <a:cs typeface="Roboto Bold"/>
                <a:sym typeface="Roboto Bold"/>
              </a:rPr>
              <a:t>atención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1787197"/>
            <a:ext cx="6348228" cy="9271328"/>
            <a:chOff x="0" y="0"/>
            <a:chExt cx="983507" cy="143637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3507" cy="1436371"/>
            </a:xfrm>
            <a:custGeom>
              <a:avLst/>
              <a:gdLst/>
              <a:ahLst/>
              <a:cxnLst/>
              <a:rect r="r" b="b" t="t" l="l"/>
              <a:pathLst>
                <a:path h="1436371" w="983507">
                  <a:moveTo>
                    <a:pt x="0" y="0"/>
                  </a:moveTo>
                  <a:lnTo>
                    <a:pt x="983507" y="0"/>
                  </a:lnTo>
                  <a:lnTo>
                    <a:pt x="983507" y="1436371"/>
                  </a:lnTo>
                  <a:lnTo>
                    <a:pt x="0" y="1436371"/>
                  </a:lnTo>
                  <a:close/>
                </a:path>
              </a:pathLst>
            </a:custGeom>
            <a:blipFill>
              <a:blip r:embed="rId2"/>
              <a:stretch>
                <a:fillRect l="-59602" t="0" r="-59602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14350" y="1800225"/>
            <a:ext cx="6348228" cy="9258300"/>
            <a:chOff x="0" y="0"/>
            <a:chExt cx="1671961" cy="2438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1961" cy="2438400"/>
            </a:xfrm>
            <a:custGeom>
              <a:avLst/>
              <a:gdLst/>
              <a:ahLst/>
              <a:cxnLst/>
              <a:rect r="r" b="b" t="t" l="l"/>
              <a:pathLst>
                <a:path h="2438400" w="1671961">
                  <a:moveTo>
                    <a:pt x="0" y="0"/>
                  </a:moveTo>
                  <a:lnTo>
                    <a:pt x="1671961" y="0"/>
                  </a:lnTo>
                  <a:lnTo>
                    <a:pt x="1671961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5271FF">
                <a:alpha val="4980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71961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9059576" y="4534207"/>
            <a:ext cx="7593299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7650"/>
              </a:lnSpc>
              <a:spcBef>
                <a:spcPct val="0"/>
              </a:spcBef>
            </a:pPr>
            <a:r>
              <a:rPr lang="en-US" b="true" sz="7500" strike="noStrike" u="non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Introducción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59576" y="5968692"/>
            <a:ext cx="7593299" cy="2127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25"/>
              </a:lnSpc>
            </a:pPr>
            <a:r>
              <a:rPr lang="en-U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MedInf</a:t>
            </a:r>
            <a:r>
              <a:rPr lang="en-U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 es una plataforma digital que integra una app móvil para pacientes, un dashboard profesional para médicos y un backend seguro. Su objetivo es mejorar la comunicación, la gestión clínica y la prevención de riesgos en salud.</a:t>
            </a:r>
          </a:p>
          <a:p>
            <a:pPr algn="r">
              <a:lnSpc>
                <a:spcPts val="2825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977588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05434" y="2409825"/>
            <a:ext cx="17282566" cy="7990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85"/>
              </a:lnSpc>
              <a:spcBef>
                <a:spcPct val="0"/>
              </a:spcBef>
            </a:pPr>
            <a:r>
              <a:rPr lang="en-US" b="true" sz="5868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¿Qué pr</a:t>
            </a:r>
            <a:r>
              <a:rPr lang="en-US" b="true" sz="5868" strike="noStrike" u="non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oblema estamos resolviendo?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63976" y="4824289"/>
            <a:ext cx="7895324" cy="409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Sistemas médicos fragmentados y obsoletos.</a:t>
            </a:r>
          </a:p>
          <a:p>
            <a:pPr algn="l">
              <a:lnSpc>
                <a:spcPts val="3299"/>
              </a:lnSpc>
            </a:pPr>
          </a:p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Comunicación débil entre médico y paciente.</a:t>
            </a:r>
          </a:p>
          <a:p>
            <a:pPr algn="l">
              <a:lnSpc>
                <a:spcPts val="3299"/>
              </a:lnSpc>
            </a:pPr>
          </a:p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Pérdida de información clínica.</a:t>
            </a:r>
          </a:p>
          <a:p>
            <a:pPr algn="l">
              <a:lnSpc>
                <a:spcPts val="3299"/>
              </a:lnSpc>
            </a:pPr>
          </a:p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Agendas saturadas por falta de seguimiento digital.</a:t>
            </a:r>
          </a:p>
          <a:p>
            <a:pPr algn="l">
              <a:lnSpc>
                <a:spcPts val="3299"/>
              </a:lnSpc>
            </a:pPr>
          </a:p>
          <a:p>
            <a:pPr algn="l" marL="508770" indent="-254385" lvl="1">
              <a:lnSpc>
                <a:spcPts val="3299"/>
              </a:lnSpc>
              <a:buFont typeface="Arial"/>
              <a:buChar char="•"/>
            </a:pPr>
            <a:r>
              <a:rPr lang="en-US" b="true" sz="2356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Brechas de seguridad en datos sensibles.</a:t>
            </a:r>
          </a:p>
          <a:p>
            <a:pPr algn="ctr">
              <a:lnSpc>
                <a:spcPts val="3299"/>
              </a:lnSpc>
              <a:spcBef>
                <a:spcPct val="0"/>
              </a:spcBef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13161" y="4411428"/>
            <a:ext cx="6969854" cy="4975918"/>
          </a:xfrm>
          <a:custGeom>
            <a:avLst/>
            <a:gdLst/>
            <a:ahLst/>
            <a:cxnLst/>
            <a:rect r="r" b="b" t="t" l="l"/>
            <a:pathLst>
              <a:path h="4975918" w="6969854">
                <a:moveTo>
                  <a:pt x="0" y="0"/>
                </a:moveTo>
                <a:lnTo>
                  <a:pt x="6969854" y="0"/>
                </a:lnTo>
                <a:lnTo>
                  <a:pt x="6969854" y="4975918"/>
                </a:lnTo>
                <a:lnTo>
                  <a:pt x="0" y="4975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9631" r="0" b="-10439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8" id="8"/>
          <p:cNvGrpSpPr/>
          <p:nvPr/>
        </p:nvGrpSpPr>
        <p:grpSpPr>
          <a:xfrm rot="0">
            <a:off x="8954143" y="3350949"/>
            <a:ext cx="189857" cy="7451208"/>
            <a:chOff x="0" y="0"/>
            <a:chExt cx="40107" cy="15740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48071" y="9572070"/>
            <a:ext cx="5100034" cy="1230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76"/>
              </a:lnSpc>
            </a:pPr>
            <a:r>
              <a:rPr lang="en-US" sz="1412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Datos aproximados</a:t>
            </a:r>
          </a:p>
          <a:p>
            <a:pPr algn="ctr">
              <a:lnSpc>
                <a:spcPts val="1976"/>
              </a:lnSpc>
            </a:pPr>
          </a:p>
          <a:p>
            <a:pPr algn="ctr">
              <a:lnSpc>
                <a:spcPts val="1976"/>
              </a:lnSpc>
            </a:pPr>
            <a:r>
              <a:rPr lang="en-US" sz="1412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Fueron calculados en base a tiempos que nos indicaron en CESFAM</a:t>
            </a:r>
          </a:p>
          <a:p>
            <a:pPr algn="ctr">
              <a:lnSpc>
                <a:spcPts val="1976"/>
              </a:lnSpc>
              <a:spcBef>
                <a:spcPct val="0"/>
              </a:spcBef>
            </a:pPr>
            <a:r>
              <a:rPr lang="en-US" b="true" sz="1412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 76%: Encuesta Global de Acceso a Salud Accenture (2021)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004283" y="3449307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0030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Nuestra solución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34550" y="3947619"/>
            <a:ext cx="9129272" cy="5312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Centralización de datos clínicos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Comunicación directa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Alertas y monitoreo en tiempo real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Recomendaciones con IA (Gemini)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Notificac</a:t>
            </a: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iones push y WhatsApp</a:t>
            </a: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Información ordenada y accesible</a:t>
            </a:r>
          </a:p>
          <a:p>
            <a:pPr algn="l">
              <a:lnSpc>
                <a:spcPts val="4097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8954143" y="3092967"/>
            <a:ext cx="189857" cy="7451208"/>
            <a:chOff x="0" y="0"/>
            <a:chExt cx="40107" cy="15740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527862" y="6780200"/>
            <a:ext cx="12976920" cy="2622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Dashboard profesional (médicos)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App móvil (pacientes)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Monitoreo biométrico en tiempo real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Gestión documental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Comunicación instantánea</a:t>
            </a:r>
          </a:p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Con criterios de seguridad ISO 27001, escalabilidad y experiencia de usuario por roles.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474115" y="3419378"/>
            <a:ext cx="124484" cy="4934360"/>
            <a:chOff x="0" y="0"/>
            <a:chExt cx="26297" cy="104238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6297" cy="1042389"/>
            </a:xfrm>
            <a:custGeom>
              <a:avLst/>
              <a:gdLst/>
              <a:ahLst/>
              <a:cxnLst/>
              <a:rect r="r" b="b" t="t" l="l"/>
              <a:pathLst>
                <a:path h="1042389" w="26297">
                  <a:moveTo>
                    <a:pt x="0" y="0"/>
                  </a:moveTo>
                  <a:lnTo>
                    <a:pt x="26297" y="0"/>
                  </a:lnTo>
                  <a:lnTo>
                    <a:pt x="26297" y="1042389"/>
                  </a:lnTo>
                  <a:lnTo>
                    <a:pt x="0" y="1042389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6297" cy="10709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131999" y="3858908"/>
            <a:ext cx="6424238" cy="4055300"/>
          </a:xfrm>
          <a:custGeom>
            <a:avLst/>
            <a:gdLst/>
            <a:ahLst/>
            <a:cxnLst/>
            <a:rect r="r" b="b" t="t" l="l"/>
            <a:pathLst>
              <a:path h="4055300" w="6424238">
                <a:moveTo>
                  <a:pt x="0" y="0"/>
                </a:moveTo>
                <a:lnTo>
                  <a:pt x="6424238" y="0"/>
                </a:lnTo>
                <a:lnTo>
                  <a:pt x="6424238" y="4055300"/>
                </a:lnTo>
                <a:lnTo>
                  <a:pt x="0" y="4055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400300"/>
            <a:ext cx="10926381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Objetivos generales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348150"/>
            <a:ext cx="8907943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Desarrollar e implementar un sistema integral de gestión médica que mejore la comunicación médico–paciente y la administración de información clínica mediante: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3515891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8188834" y="4694667"/>
            <a:ext cx="916721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Optimización de tiempos utilizados en gestiones manuales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99011" y="9045939"/>
            <a:ext cx="916721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 Comodidad y fácilidad para el gestor de caso al obtener datos médicos de pacientes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3922" y="6111183"/>
            <a:ext cx="9167210" cy="86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Monitorización y seguimiento de pacientes en tiempo real y próximo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299011" y="7808007"/>
            <a:ext cx="9167210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1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Personalización para la atención al paciente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8188834" y="3795857"/>
            <a:ext cx="110178" cy="5557752"/>
            <a:chOff x="0" y="0"/>
            <a:chExt cx="23275" cy="11740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275" cy="1174081"/>
            </a:xfrm>
            <a:custGeom>
              <a:avLst/>
              <a:gdLst/>
              <a:ahLst/>
              <a:cxnLst/>
              <a:rect r="r" b="b" t="t" l="l"/>
              <a:pathLst>
                <a:path h="1174081" w="23275">
                  <a:moveTo>
                    <a:pt x="0" y="0"/>
                  </a:moveTo>
                  <a:lnTo>
                    <a:pt x="23275" y="0"/>
                  </a:lnTo>
                  <a:lnTo>
                    <a:pt x="23275" y="1174081"/>
                  </a:lnTo>
                  <a:lnTo>
                    <a:pt x="0" y="1174081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23275" cy="12026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4959544" y="3954041"/>
            <a:ext cx="1907641" cy="1693031"/>
          </a:xfrm>
          <a:custGeom>
            <a:avLst/>
            <a:gdLst/>
            <a:ahLst/>
            <a:cxnLst/>
            <a:rect r="r" b="b" t="t" l="l"/>
            <a:pathLst>
              <a:path h="1693031" w="1907641">
                <a:moveTo>
                  <a:pt x="0" y="0"/>
                </a:moveTo>
                <a:lnTo>
                  <a:pt x="1907641" y="0"/>
                </a:lnTo>
                <a:lnTo>
                  <a:pt x="1907641" y="1693031"/>
                </a:lnTo>
                <a:lnTo>
                  <a:pt x="0" y="16930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7299" y="5283889"/>
            <a:ext cx="2124212" cy="1768889"/>
          </a:xfrm>
          <a:custGeom>
            <a:avLst/>
            <a:gdLst/>
            <a:ahLst/>
            <a:cxnLst/>
            <a:rect r="r" b="b" t="t" l="l"/>
            <a:pathLst>
              <a:path h="1768889" w="2124212">
                <a:moveTo>
                  <a:pt x="0" y="0"/>
                </a:moveTo>
                <a:lnTo>
                  <a:pt x="2124212" y="0"/>
                </a:lnTo>
                <a:lnTo>
                  <a:pt x="2124212" y="1768889"/>
                </a:lnTo>
                <a:lnTo>
                  <a:pt x="0" y="17688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5604588" y="7165179"/>
            <a:ext cx="1774606" cy="1774606"/>
          </a:xfrm>
          <a:custGeom>
            <a:avLst/>
            <a:gdLst/>
            <a:ahLst/>
            <a:cxnLst/>
            <a:rect r="r" b="b" t="t" l="l"/>
            <a:pathLst>
              <a:path h="1774606" w="1774606">
                <a:moveTo>
                  <a:pt x="0" y="0"/>
                </a:moveTo>
                <a:lnTo>
                  <a:pt x="1774606" y="0"/>
                </a:lnTo>
                <a:lnTo>
                  <a:pt x="1774606" y="1774606"/>
                </a:lnTo>
                <a:lnTo>
                  <a:pt x="0" y="17746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1357" y="7865157"/>
            <a:ext cx="2536096" cy="2475864"/>
          </a:xfrm>
          <a:custGeom>
            <a:avLst/>
            <a:gdLst/>
            <a:ahLst/>
            <a:cxnLst/>
            <a:rect r="r" b="b" t="t" l="l"/>
            <a:pathLst>
              <a:path h="2475864" w="2536096">
                <a:moveTo>
                  <a:pt x="0" y="0"/>
                </a:moveTo>
                <a:lnTo>
                  <a:pt x="2536096" y="0"/>
                </a:lnTo>
                <a:lnTo>
                  <a:pt x="2536096" y="2475863"/>
                </a:lnTo>
                <a:lnTo>
                  <a:pt x="0" y="24758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2254474"/>
            <a:ext cx="10926381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Objetivos especificos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72515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8646719" y="3092967"/>
            <a:ext cx="189857" cy="7451208"/>
            <a:chOff x="0" y="0"/>
            <a:chExt cx="40107" cy="15740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0107" cy="1574075"/>
            </a:xfrm>
            <a:custGeom>
              <a:avLst/>
              <a:gdLst/>
              <a:ahLst/>
              <a:cxnLst/>
              <a:rect r="r" b="b" t="t" l="l"/>
              <a:pathLst>
                <a:path h="1574075" w="40107">
                  <a:moveTo>
                    <a:pt x="0" y="0"/>
                  </a:moveTo>
                  <a:lnTo>
                    <a:pt x="40107" y="0"/>
                  </a:lnTo>
                  <a:lnTo>
                    <a:pt x="40107" y="1574075"/>
                  </a:lnTo>
                  <a:lnTo>
                    <a:pt x="0" y="1574075"/>
                  </a:ln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28575"/>
              <a:ext cx="40107" cy="1602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58826" y="3463688"/>
            <a:ext cx="3562386" cy="2965687"/>
          </a:xfrm>
          <a:custGeom>
            <a:avLst/>
            <a:gdLst/>
            <a:ahLst/>
            <a:cxnLst/>
            <a:rect r="r" b="b" t="t" l="l"/>
            <a:pathLst>
              <a:path h="2965687" w="3562386">
                <a:moveTo>
                  <a:pt x="0" y="0"/>
                </a:moveTo>
                <a:lnTo>
                  <a:pt x="3562387" y="0"/>
                </a:lnTo>
                <a:lnTo>
                  <a:pt x="3562387" y="2965687"/>
                </a:lnTo>
                <a:lnTo>
                  <a:pt x="0" y="2965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144777" y="5287257"/>
            <a:ext cx="2978067" cy="2978067"/>
          </a:xfrm>
          <a:custGeom>
            <a:avLst/>
            <a:gdLst/>
            <a:ahLst/>
            <a:cxnLst/>
            <a:rect r="r" b="b" t="t" l="l"/>
            <a:pathLst>
              <a:path h="2978067" w="2978067">
                <a:moveTo>
                  <a:pt x="0" y="0"/>
                </a:moveTo>
                <a:lnTo>
                  <a:pt x="2978067" y="0"/>
                </a:lnTo>
                <a:lnTo>
                  <a:pt x="2978067" y="2978066"/>
                </a:lnTo>
                <a:lnTo>
                  <a:pt x="0" y="297806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49510" y="7368172"/>
            <a:ext cx="2712023" cy="2712023"/>
          </a:xfrm>
          <a:custGeom>
            <a:avLst/>
            <a:gdLst/>
            <a:ahLst/>
            <a:cxnLst/>
            <a:rect r="r" b="b" t="t" l="l"/>
            <a:pathLst>
              <a:path h="2712023" w="2712023">
                <a:moveTo>
                  <a:pt x="0" y="0"/>
                </a:moveTo>
                <a:lnTo>
                  <a:pt x="2712023" y="0"/>
                </a:lnTo>
                <a:lnTo>
                  <a:pt x="2712023" y="2712023"/>
                </a:lnTo>
                <a:lnTo>
                  <a:pt x="0" y="27120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757071" y="2110070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 implementada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64940" y="3130120"/>
            <a:ext cx="7894360" cy="7235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b="true" sz="25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Scrum </a:t>
            </a:r>
            <a:r>
              <a:rPr lang="en-US" sz="2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como metodología principal:</a:t>
            </a: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Elegida por su adaptabilidad y control en proyectos de alta complejidad técnica y requisitos de seguridad (ISO 27001).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 qué </a:t>
            </a:r>
            <a:r>
              <a:rPr lang="en-US" b="true" sz="2300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NO</a:t>
            </a: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usamos Cascada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 rígido y lineal.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Requiere requisitos totalmente definidos desde el inicio.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 error temprano afecta todo el proyecto.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sirve para proyectos con APIs externas y elementos cambiantes como MedInfo.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Por qué </a:t>
            </a:r>
            <a:r>
              <a:rPr lang="en-US" b="true" sz="2300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NO </a:t>
            </a: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usamos Kanban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 tiene ciclos de tiempo fijo.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Bueno para mantenimiento, no para desarrollo con plazos académicos.</a:t>
            </a:r>
          </a:p>
          <a:p>
            <a:pPr algn="l">
              <a:lnSpc>
                <a:spcPts val="3220"/>
              </a:lnSpc>
            </a:pPr>
          </a:p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Scrum permite entregas parciales cada 2 semanas, asegurando avance constante.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1800225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0" y="0"/>
                  </a:moveTo>
                  <a:lnTo>
                    <a:pt x="4545659" y="0"/>
                  </a:lnTo>
                  <a:lnTo>
                    <a:pt x="4545659" y="243840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545659" cy="2495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0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514350" y="10267440"/>
            <a:ext cx="17259300" cy="0"/>
          </a:xfrm>
          <a:prstGeom prst="line">
            <a:avLst/>
          </a:prstGeom>
          <a:ln cap="flat" w="3810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786927">
            <a:off x="8536989" y="4183927"/>
            <a:ext cx="2308926" cy="2308926"/>
          </a:xfrm>
          <a:custGeom>
            <a:avLst/>
            <a:gdLst/>
            <a:ahLst/>
            <a:cxnLst/>
            <a:rect r="r" b="b" t="t" l="l"/>
            <a:pathLst>
              <a:path h="2308926" w="2308926">
                <a:moveTo>
                  <a:pt x="0" y="0"/>
                </a:moveTo>
                <a:lnTo>
                  <a:pt x="2308926" y="0"/>
                </a:lnTo>
                <a:lnTo>
                  <a:pt x="2308926" y="2308927"/>
                </a:lnTo>
                <a:lnTo>
                  <a:pt x="0" y="23089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611165" y="1601814"/>
            <a:ext cx="3562386" cy="2965687"/>
          </a:xfrm>
          <a:custGeom>
            <a:avLst/>
            <a:gdLst/>
            <a:ahLst/>
            <a:cxnLst/>
            <a:rect r="r" b="b" t="t" l="l"/>
            <a:pathLst>
              <a:path h="2965687" w="3562386">
                <a:moveTo>
                  <a:pt x="0" y="0"/>
                </a:moveTo>
                <a:lnTo>
                  <a:pt x="3562386" y="0"/>
                </a:lnTo>
                <a:lnTo>
                  <a:pt x="3562386" y="2965687"/>
                </a:lnTo>
                <a:lnTo>
                  <a:pt x="0" y="2965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148485"/>
            <a:ext cx="15016579" cy="822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Metodología implementada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25383" y="4906819"/>
            <a:ext cx="5344849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Sprint 2 – Integraciones y Modelado: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Modelos E–R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Integración Angular ↔ Flask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Corrección de CORS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Pruebas iniciales de login/registro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49374" y="7984152"/>
            <a:ext cx="4696867" cy="1998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Beneficios obtenidos: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Adaptación rápida ante cambios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Menor riesgo técnico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Entregables constantes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Control de calidad continuo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9158" y="3739461"/>
            <a:ext cx="6470600" cy="159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b="true" sz="2300" u="sng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S</a:t>
            </a: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 1 – Infraestructura Base: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Azure Database for PostgreSQL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Backend Flask configurado</a:t>
            </a:r>
          </a:p>
          <a:p>
            <a:pPr algn="l" marL="496572" indent="-248286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Middleware de seguridad y autenticación JWT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99158" y="6413162"/>
            <a:ext cx="8800060" cy="319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  <a:spcBef>
                <a:spcPct val="0"/>
              </a:spcBef>
            </a:pP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-US" sz="23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iclo Scrum aplicado: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Sprint Planning: Selección y estimación del backlog.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Daily Scrum: Reunión de 15 min para sincronizar y resolver bloqueos.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Sprint Review: Validación del incremento funcional (ej: Auth JWT).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Retrospectiva: Mejoras técnicas para el siguiente Sprint.</a:t>
            </a:r>
          </a:p>
          <a:p>
            <a:pPr algn="l">
              <a:lnSpc>
                <a:spcPts val="32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DAG4-HYOm3Y</dc:identifier>
  <dcterms:modified xsi:type="dcterms:W3CDTF">2011-08-01T06:04:30Z</dcterms:modified>
  <cp:revision>1</cp:revision>
  <dc:title>Presentación Propuesta de proyecto Minimalista Azul</dc:title>
</cp:coreProperties>
</file>